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60" r:id="rId1"/>
    <p:sldMasterId id="2147483685" r:id="rId2"/>
    <p:sldMasterId id="2147483699" r:id="rId3"/>
    <p:sldMasterId id="2147483711" r:id="rId4"/>
    <p:sldMasterId id="2147483672" r:id="rId5"/>
  </p:sldMasterIdLst>
  <p:notesMasterIdLst>
    <p:notesMasterId r:id="rId21"/>
  </p:notesMasterIdLst>
  <p:handoutMasterIdLst>
    <p:handoutMasterId r:id="rId22"/>
  </p:handoutMasterIdLst>
  <p:sldIdLst>
    <p:sldId id="256" r:id="rId6"/>
    <p:sldId id="366" r:id="rId7"/>
    <p:sldId id="357" r:id="rId8"/>
    <p:sldId id="360" r:id="rId9"/>
    <p:sldId id="365" r:id="rId10"/>
    <p:sldId id="334" r:id="rId11"/>
    <p:sldId id="369" r:id="rId12"/>
    <p:sldId id="367" r:id="rId13"/>
    <p:sldId id="370" r:id="rId14"/>
    <p:sldId id="372" r:id="rId15"/>
    <p:sldId id="328" r:id="rId16"/>
    <p:sldId id="296" r:id="rId17"/>
    <p:sldId id="371" r:id="rId18"/>
    <p:sldId id="354" r:id="rId19"/>
    <p:sldId id="353" r:id="rId20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hyu Lestari" initials="WL" lastIdx="7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B7B7"/>
    <a:srgbClr val="001446"/>
    <a:srgbClr val="781214"/>
    <a:srgbClr val="C61D23"/>
    <a:srgbClr val="A29061"/>
    <a:srgbClr val="00549A"/>
    <a:srgbClr val="005FB7"/>
    <a:srgbClr val="E25B00"/>
    <a:srgbClr val="464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74" autoAdjust="0"/>
    <p:restoredTop sz="81047" autoAdjust="0"/>
  </p:normalViewPr>
  <p:slideViewPr>
    <p:cSldViewPr snapToGrid="0">
      <p:cViewPr varScale="1">
        <p:scale>
          <a:sx n="93" d="100"/>
          <a:sy n="93" d="100"/>
        </p:scale>
        <p:origin x="2196" y="66"/>
      </p:cViewPr>
      <p:guideLst>
        <p:guide orient="horz" pos="2184"/>
        <p:guide pos="2856"/>
      </p:guideLst>
    </p:cSldViewPr>
  </p:slideViewPr>
  <p:outlineViewPr>
    <p:cViewPr>
      <p:scale>
        <a:sx n="33" d="100"/>
        <a:sy n="33" d="100"/>
      </p:scale>
      <p:origin x="0" y="-81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stari, Wahyu" userId="1003000087DA55B3@LIVE.COM" providerId="AD" clId="Web-{AAA46862-A88E-416D-905F-05B0A9457BDA}"/>
    <pc:docChg chg="modSld">
      <pc:chgData name="Lestari, Wahyu" userId="1003000087DA55B3@LIVE.COM" providerId="AD" clId="Web-{AAA46862-A88E-416D-905F-05B0A9457BDA}" dt="2018-03-21T18:23:38.521" v="33"/>
      <pc:docMkLst>
        <pc:docMk/>
      </pc:docMkLst>
      <pc:sldChg chg="modSp">
        <pc:chgData name="Lestari, Wahyu" userId="1003000087DA55B3@LIVE.COM" providerId="AD" clId="Web-{AAA46862-A88E-416D-905F-05B0A9457BDA}" dt="2018-03-21T18:22:59.944" v="20"/>
        <pc:sldMkLst>
          <pc:docMk/>
          <pc:sldMk cId="72992302" sldId="277"/>
        </pc:sldMkLst>
        <pc:spChg chg="mod">
          <ac:chgData name="Lestari, Wahyu" userId="1003000087DA55B3@LIVE.COM" providerId="AD" clId="Web-{AAA46862-A88E-416D-905F-05B0A9457BDA}" dt="2018-03-21T18:22:58.569" v="19"/>
          <ac:spMkLst>
            <pc:docMk/>
            <pc:sldMk cId="72992302" sldId="277"/>
            <ac:spMk id="3" creationId="{00000000-0000-0000-0000-000000000000}"/>
          </ac:spMkLst>
        </pc:spChg>
        <pc:picChg chg="mod">
          <ac:chgData name="Lestari, Wahyu" userId="1003000087DA55B3@LIVE.COM" providerId="AD" clId="Web-{AAA46862-A88E-416D-905F-05B0A9457BDA}" dt="2018-03-21T18:22:59.944" v="20"/>
          <ac:picMkLst>
            <pc:docMk/>
            <pc:sldMk cId="72992302" sldId="277"/>
            <ac:picMk id="5" creationId="{89ACE0C8-04D1-4863-99EB-A7C3923FC33C}"/>
          </ac:picMkLst>
        </pc:picChg>
      </pc:sldChg>
      <pc:sldChg chg="modSp">
        <pc:chgData name="Lestari, Wahyu" userId="1003000087DA55B3@LIVE.COM" providerId="AD" clId="Web-{AAA46862-A88E-416D-905F-05B0A9457BDA}" dt="2018-03-21T18:23:38.521" v="33"/>
        <pc:sldMkLst>
          <pc:docMk/>
          <pc:sldMk cId="192677422" sldId="334"/>
        </pc:sldMkLst>
        <pc:spChg chg="mod">
          <ac:chgData name="Lestari, Wahyu" userId="1003000087DA55B3@LIVE.COM" providerId="AD" clId="Web-{AAA46862-A88E-416D-905F-05B0A9457BDA}" dt="2018-03-21T18:23:35.724" v="32"/>
          <ac:spMkLst>
            <pc:docMk/>
            <pc:sldMk cId="192677422" sldId="334"/>
            <ac:spMk id="3" creationId="{00000000-0000-0000-0000-000000000000}"/>
          </ac:spMkLst>
        </pc:spChg>
        <pc:picChg chg="mod">
          <ac:chgData name="Lestari, Wahyu" userId="1003000087DA55B3@LIVE.COM" providerId="AD" clId="Web-{AAA46862-A88E-416D-905F-05B0A9457BDA}" dt="2018-03-21T18:23:38.521" v="33"/>
          <ac:picMkLst>
            <pc:docMk/>
            <pc:sldMk cId="192677422" sldId="334"/>
            <ac:picMk id="7" creationId="{12BAD0E1-4E8D-425D-A488-96489B573574}"/>
          </ac:picMkLst>
        </pc:picChg>
      </pc:sldChg>
      <pc:sldChg chg="modSp">
        <pc:chgData name="Lestari, Wahyu" userId="1003000087DA55B3@LIVE.COM" providerId="AD" clId="Web-{AAA46862-A88E-416D-905F-05B0A9457BDA}" dt="2018-03-21T18:22:01.586" v="14"/>
        <pc:sldMkLst>
          <pc:docMk/>
          <pc:sldMk cId="1175170316" sldId="354"/>
        </pc:sldMkLst>
        <pc:spChg chg="mod">
          <ac:chgData name="Lestari, Wahyu" userId="1003000087DA55B3@LIVE.COM" providerId="AD" clId="Web-{AAA46862-A88E-416D-905F-05B0A9457BDA}" dt="2018-03-21T18:22:01.586" v="14"/>
          <ac:spMkLst>
            <pc:docMk/>
            <pc:sldMk cId="1175170316" sldId="354"/>
            <ac:spMk id="16" creationId="{2FBC7FBB-06E9-4CCC-90BB-85A6D0C45CF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02CE42C-76C7-9F44-92AE-AB2AF724D4F6}" type="datetimeFigureOut">
              <a:rPr lang="en-US" smtClean="0"/>
              <a:pPr/>
              <a:t>4/1/2019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E313DE4-F631-A644-BC11-BAAAD167A3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9021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290CF-F740-DD41-8E2E-915108158FC7}" type="datetimeFigureOut">
              <a:rPr lang="en-US" smtClean="0"/>
              <a:pPr/>
              <a:t>4/1/2019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9223F-6C16-DC43-B87C-84F064E15C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774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9223F-6C16-DC43-B87C-84F064E15C0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186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ndara" panose="020E0502030303020204" pitchFamily="34" charset="0"/>
              </a:rPr>
              <a:t>Less than 1% difference between the average strength of the pristine and repaired samples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ndara" panose="020E0502030303020204" pitchFamily="34" charset="0"/>
              </a:rPr>
              <a:t>1% difference between the average strength of the cracked and holed samples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9223F-6C16-DC43-B87C-84F064E15C0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871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00000"/>
                </a:solidFill>
              </a:rPr>
              <a:t>Establish better understanding of failure mechanisms.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9223F-6C16-DC43-B87C-84F064E15C0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033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0F7FDC5-669E-5443-B82E-D58209DE32BD}" type="slidenum">
              <a:rPr lang="en-US" sz="1200"/>
              <a:pPr/>
              <a:t>12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9654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0F7FDC5-669E-5443-B82E-D58209DE32BD}" type="slidenum">
              <a:rPr lang="en-US" sz="1200"/>
              <a:pPr/>
              <a:t>13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4396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ndara" panose="020E0502030303020204" pitchFamily="34" charset="0"/>
              </a:rPr>
              <a:t>Although the pristine and repaired samples withstood the same amount of applied load, the ultimate tensile strength of the repaired CFRP samples is only 62% of the pristine ones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ndara" panose="020E0502030303020204" pitchFamily="34" charset="0"/>
              </a:rPr>
              <a:t>Strength of the damaged samples is 55% of the pristine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ndara" panose="020E0502030303020204" pitchFamily="34" charset="0"/>
              </a:rPr>
              <a:t>The ultimate tensile strength of the damaged sample is 93% of the repaired sample.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9223F-6C16-DC43-B87C-84F064E15C0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399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Ideally for the repair, would have 5 patches on one side of the sample and 5 on the other for more strength. However, the slight protrusion caused by the patches affected the DIC results.</a:t>
            </a:r>
          </a:p>
          <a:p>
            <a:r>
              <a:rPr lang="en-US" dirty="0">
                <a:solidFill>
                  <a:srgbClr val="C00000"/>
                </a:solidFill>
              </a:rPr>
              <a:t>Needs 3D</a:t>
            </a:r>
            <a:r>
              <a:rPr lang="en-US" baseline="0" dirty="0">
                <a:solidFill>
                  <a:srgbClr val="C00000"/>
                </a:solidFill>
              </a:rPr>
              <a:t> DIC with 2 cameras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9223F-6C16-DC43-B87C-84F064E15C0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339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Fiber reinforced polymer composites are revolutionizing the design of large, high-performance structures in the aerospace, marine and power generation industries -- due to their advantages in areas such as corrosion resistance, specific strength and ability to be customized. Examples on slide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Candara" panose="020E0502030303020204" pitchFamily="34" charset="0"/>
              </a:rPr>
              <a:t>It is important to understand the stress distribution of damaged structures before and after repair, which ultimately determines the residual strength and life of the structures. For example,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if a bonded repair fails, the structure must still be able to maintain the minimum required strength.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Candara" panose="020E0502030303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Candara" panose="020E0502030303020204" pitchFamily="34" charset="0"/>
              </a:rPr>
              <a:t>The increasing use of CFRP composites for aircraft primary structural components requires a better understanding of their behavior, especially in the presence of damages. It is essential that the behavior of a repaired carbon composite components is known to improve the life of each repair in the design that it is a part of.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Candara" panose="020E0502030303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9223F-6C16-DC43-B87C-84F064E15C0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733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Some examples of</a:t>
            </a:r>
            <a:r>
              <a:rPr lang="en-US" baseline="0" dirty="0"/>
              <a:t> damages that are seen in the aerospace industry are complete breakage, or crack and impact damage.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/>
              <a:t>There are many repair methods available, and it’s questioned if the repairs truly provide the same strength as if the component was undamaged.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9223F-6C16-DC43-B87C-84F064E15C0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730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objective is to use DIC to demonstrate the reliability of repaired composite samples</a:t>
            </a:r>
          </a:p>
          <a:p>
            <a:endParaRPr lang="en-US" dirty="0"/>
          </a:p>
          <a:p>
            <a:r>
              <a:rPr lang="en-US" dirty="0"/>
              <a:t>We do tensile testing to break the sample, while simultaneously gathering photos to be analyzed via DIC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9223F-6C16-DC43-B87C-84F064E15C0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693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DIC is a non-contact optical measurement tool that provides displacement and strain maps of deformed surfaces</a:t>
            </a:r>
          </a:p>
          <a:p>
            <a:endParaRPr lang="en-US" dirty="0"/>
          </a:p>
          <a:p>
            <a:r>
              <a:rPr lang="en-US" dirty="0"/>
              <a:t>Utilize Ncorr, an open based MATLAB software to perform all the DIC algorithms. Process the images and generate the strain fields.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Camera Basler Ace acA3800-14um 10 MP and </a:t>
            </a:r>
            <a:r>
              <a:rPr lang="nb-NO" sz="1200" dirty="0"/>
              <a:t>Basler Lens C125-2522-5MP F2.2 f25mm</a:t>
            </a:r>
            <a:endParaRPr lang="en-US" sz="1200" dirty="0">
              <a:cs typeface="Calibri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9223F-6C16-DC43-B87C-84F064E15C0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169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Vacuum bagged before cured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Plate is tabbed and cut into beams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Speckle: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 with applying a black primer base coat until the carbon pattern is no longer visible. Next, by holding the spray can ~1.5ft away from the sample, I use a white primer to apply a fine speckled pattern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Ncorr literally tracks the movement of each speckle, good quality speckles affect results:</a:t>
            </a:r>
          </a:p>
          <a:p>
            <a:r>
              <a:rPr lang="en-US" dirty="0"/>
              <a:t>	not too big, high contrast, even/random distribution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9223F-6C16-DC43-B87C-84F064E15C0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792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Damage = crack in our case</a:t>
            </a:r>
          </a:p>
          <a:p>
            <a:r>
              <a:rPr lang="en-US" dirty="0"/>
              <a:t>Cut out damaged area to ensure that hidden damages are removed</a:t>
            </a:r>
          </a:p>
          <a:p>
            <a:r>
              <a:rPr lang="en-US" dirty="0"/>
              <a:t>Fill hole with epoxy resin</a:t>
            </a:r>
          </a:p>
          <a:p>
            <a:r>
              <a:rPr lang="en-US" dirty="0"/>
              <a:t>For small sample: layer patches on top of the damaged area</a:t>
            </a:r>
          </a:p>
          <a:p>
            <a:r>
              <a:rPr lang="en-US" dirty="0"/>
              <a:t>		     Same # of plies and orientation as the original layup</a:t>
            </a:r>
          </a:p>
          <a:p>
            <a:r>
              <a:rPr lang="en-US" dirty="0"/>
              <a:t>Would normally do a 2 sided repair, but we had to do one sided because the DIC required a smooth surface to produce accurate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9223F-6C16-DC43-B87C-84F064E15C0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364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DIC and load data show us that a same sized crack and hole have the same stress distribution and failure loads. Which means a small crack in a structure effectively acts as a hole—which is why it is important to repair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9223F-6C16-DC43-B87C-84F064E15C0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1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Pristine (no pre-damages): DIC matches where it failed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Cracked: identifies high strain where the hole was filled with epoxy. Also identifies high strain where the sample broke</a:t>
            </a:r>
          </a:p>
          <a:p>
            <a:endParaRPr lang="en-US" dirty="0"/>
          </a:p>
          <a:p>
            <a:r>
              <a:rPr lang="en-US" dirty="0"/>
              <a:t>All repaired samples broke where the edge of the repair met the sample. This is because the cross sectional thickness changes and causes the applied load to change directions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9223F-6C16-DC43-B87C-84F064E15C0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49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438161" y="3059003"/>
            <a:ext cx="6858000" cy="1366942"/>
          </a:xfrm>
        </p:spPr>
        <p:txBody>
          <a:bodyPr anchor="t" anchorCtr="0">
            <a:noAutofit/>
          </a:bodyPr>
          <a:lstStyle>
            <a:lvl1pPr algn="r">
              <a:defRPr sz="2800">
                <a:solidFill>
                  <a:schemeClr val="tx1"/>
                </a:solidFill>
                <a:latin typeface="Candara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438161" y="4603489"/>
            <a:ext cx="6858000" cy="1364182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Candara" pitchFamily="34" charset="0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  <a:prstGeom prst="rect">
            <a:avLst/>
          </a:prstGeom>
        </p:spPr>
        <p:txBody>
          <a:bodyPr/>
          <a:lstStyle/>
          <a:p>
            <a:fld id="{CFA1FF2D-CB1C-D24D-AB31-0C802BE6D0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107555" y="2984786"/>
            <a:ext cx="7315200" cy="1463040"/>
          </a:xfrm>
          <a:prstGeom prst="rect">
            <a:avLst/>
          </a:prstGeom>
          <a:noFill/>
          <a:ln w="6350" cap="rnd" cmpd="sng" algn="ctr">
            <a:solidFill>
              <a:srgbClr val="001446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117080" y="4544542"/>
            <a:ext cx="7315200" cy="1463040"/>
          </a:xfrm>
          <a:prstGeom prst="rect">
            <a:avLst/>
          </a:prstGeom>
          <a:noFill/>
          <a:ln w="6350" cap="rnd" cmpd="sng" algn="ctr">
            <a:solidFill>
              <a:srgbClr val="FFE3A6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107555" y="2984786"/>
            <a:ext cx="228600" cy="1463040"/>
          </a:xfrm>
          <a:prstGeom prst="rect">
            <a:avLst/>
          </a:prstGeom>
          <a:solidFill>
            <a:srgbClr val="001446"/>
          </a:solidFill>
          <a:ln w="6350" cap="rnd" cmpd="sng" algn="ctr">
            <a:solidFill>
              <a:srgbClr val="00549F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108454" y="4544542"/>
            <a:ext cx="228600" cy="1463040"/>
          </a:xfrm>
          <a:prstGeom prst="rect">
            <a:avLst/>
          </a:prstGeom>
          <a:solidFill>
            <a:srgbClr val="FFE3A6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Isosceles Triangle 10"/>
          <p:cNvSpPr>
            <a:spLocks noChangeAspect="1"/>
          </p:cNvSpPr>
          <p:nvPr userDrawn="1"/>
        </p:nvSpPr>
        <p:spPr>
          <a:xfrm rot="5400000">
            <a:off x="-536079" y="536079"/>
            <a:ext cx="2900958" cy="1828800"/>
          </a:xfrm>
          <a:prstGeom prst="triangle">
            <a:avLst>
              <a:gd name="adj" fmla="val 50000"/>
            </a:avLst>
          </a:prstGeom>
          <a:solidFill>
            <a:srgbClr val="FFE3A6">
              <a:alpha val="20000"/>
            </a:srgbClr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CFA1FF2D-CB1C-D24D-AB31-0C802BE6D0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CFA1FF2D-CB1C-D24D-AB31-0C802BE6D0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3CB14-8797-7240-A637-B2EEACED1C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3CB14-8797-7240-A637-B2EEACED1C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3CB14-8797-7240-A637-B2EEACED1C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3CB14-8797-7240-A637-B2EEACED1C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3CB14-8797-7240-A637-B2EEACED1C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3CB14-8797-7240-A637-B2EEACED1C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3CB14-8797-7240-A637-B2EEACED1C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3CB14-8797-7240-A637-B2EEACED1C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626"/>
            <a:ext cx="8229600" cy="685800"/>
          </a:xfrm>
        </p:spPr>
        <p:txBody>
          <a:bodyPr>
            <a:noAutofit/>
          </a:bodyPr>
          <a:lstStyle>
            <a:lvl1pPr>
              <a:defRPr b="1">
                <a:solidFill>
                  <a:srgbClr val="00549F"/>
                </a:solidFill>
                <a:latin typeface="Candara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8679"/>
            <a:ext cx="8229600" cy="5674188"/>
          </a:xfrm>
        </p:spPr>
        <p:txBody>
          <a:bodyPr>
            <a:noAutofit/>
          </a:bodyPr>
          <a:lstStyle>
            <a:lvl1pPr>
              <a:defRPr sz="2400">
                <a:latin typeface="Calibri" pitchFamily="34" charset="0"/>
              </a:defRPr>
            </a:lvl1pPr>
            <a:lvl2pPr>
              <a:defRPr sz="2200"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3CB14-8797-7240-A637-B2EEACED1C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3CB14-8797-7240-A637-B2EEACED1C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3CB14-8797-7240-A637-B2EEACED1C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3CB14-8797-7240-A637-B2EEACED1C5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Vertical Title 5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3CB14-8797-7240-A637-B2EEACED1C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B350-D628-E342-9310-B1357B01F7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B350-D628-E342-9310-B1357B01F7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B350-D628-E342-9310-B1357B01F7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B350-D628-E342-9310-B1357B01F7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B350-D628-E342-9310-B1357B01F7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  <a:prstGeom prst="rect">
            <a:avLst/>
          </a:prstGeom>
        </p:spPr>
        <p:txBody>
          <a:bodyPr/>
          <a:lstStyle/>
          <a:p>
            <a:fld id="{CFA1FF2D-CB1C-D24D-AB31-0C802BE6D0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B350-D628-E342-9310-B1357B01F7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B350-D628-E342-9310-B1357B01F7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B350-D628-E342-9310-B1357B01F7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B350-D628-E342-9310-B1357B01F7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B350-D628-E342-9310-B1357B01F7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B350-D628-E342-9310-B1357B01F7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118F-AAD8-4A46-908A-DE5D22DBF1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118F-AAD8-4A46-908A-DE5D22DBF1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118F-AAD8-4A46-908A-DE5D22DBF1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118F-AAD8-4A46-908A-DE5D22DBF1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CFA1FF2D-CB1C-D24D-AB31-0C802BE6D0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118F-AAD8-4A46-908A-DE5D22DBF1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118F-AAD8-4A46-908A-DE5D22DBF1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118F-AAD8-4A46-908A-DE5D22DBF1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118F-AAD8-4A46-908A-DE5D22DBF1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118F-AAD8-4A46-908A-DE5D22DBF1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118F-AAD8-4A46-908A-DE5D22DBF1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118F-AAD8-4A46-908A-DE5D22DBF1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118F-AAD8-4A46-908A-DE5D22DBF1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192A9-8A97-884F-BF67-C8189834C91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192A9-8A97-884F-BF67-C8189834C91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CFA1FF2D-CB1C-D24D-AB31-0C802BE6D0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192A9-8A97-884F-BF67-C8189834C91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192A9-8A97-884F-BF67-C8189834C91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192A9-8A97-884F-BF67-C8189834C91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192A9-8A97-884F-BF67-C8189834C91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192A9-8A97-884F-BF67-C8189834C91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192A9-8A97-884F-BF67-C8189834C91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192A9-8A97-884F-BF67-C8189834C91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192A9-8A97-884F-BF67-C8189834C91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192A9-8A97-884F-BF67-C8189834C91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CFA1FF2D-CB1C-D24D-AB31-0C802BE6D0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CFA1FF2D-CB1C-D24D-AB31-0C802BE6D0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CFA1FF2D-CB1C-D24D-AB31-0C802BE6D0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CFA1FF2D-CB1C-D24D-AB31-0C802BE6D0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9061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1870"/>
            <a:ext cx="8229600" cy="6858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918679"/>
            <a:ext cx="8229600" cy="543449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86036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16200000" flipH="1">
            <a:off x="6772202" y="536079"/>
            <a:ext cx="2900958" cy="1828800"/>
          </a:xfrm>
          <a:prstGeom prst="triangle">
            <a:avLst>
              <a:gd name="adj" fmla="val 50000"/>
            </a:avLst>
          </a:prstGeom>
          <a:solidFill>
            <a:srgbClr val="A29061">
              <a:alpha val="10000"/>
            </a:srgbClr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332" y="6452384"/>
            <a:ext cx="9144000" cy="274320"/>
          </a:xfrm>
          <a:prstGeom prst="rect">
            <a:avLst/>
          </a:prstGeom>
          <a:solidFill>
            <a:srgbClr val="00549A">
              <a:alpha val="30000"/>
            </a:srgbClr>
          </a:solidFill>
          <a:ln>
            <a:solidFill>
              <a:srgbClr val="FFE3A6"/>
            </a:solidFill>
          </a:ln>
          <a:effectLst/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9649727" y="22128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-17252" y="6434800"/>
            <a:ext cx="9144000" cy="0"/>
          </a:xfrm>
          <a:prstGeom prst="line">
            <a:avLst/>
          </a:prstGeom>
          <a:ln>
            <a:solidFill>
              <a:srgbClr val="78121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/>
          <p:cNvPicPr/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348" y="6095522"/>
            <a:ext cx="6604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3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2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2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1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3CB14-8797-7240-A637-B2EEACED1C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1B350-D628-E342-9310-B1357B01F7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4118F-AAD8-4A46-908A-DE5D22DBF1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192A9-8A97-884F-BF67-C8189834C91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dirty="0"/>
              <a:t>Damage Monitoring in Repaired</a:t>
            </a:r>
            <a:br>
              <a:rPr lang="en-US" sz="2400" b="1" dirty="0"/>
            </a:br>
            <a:r>
              <a:rPr lang="en-US" sz="2400" b="1" dirty="0"/>
              <a:t>CFRP Composites Using Digital Image Correlation</a:t>
            </a:r>
            <a:endParaRPr lang="en-US" sz="2400" b="1" kern="1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8161" y="4634586"/>
            <a:ext cx="6858000" cy="1292686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1800" b="1" dirty="0"/>
              <a:t>Rachael Bradshaw</a:t>
            </a:r>
            <a:r>
              <a:rPr lang="en-US" sz="1800" dirty="0"/>
              <a:t> and </a:t>
            </a:r>
            <a:r>
              <a:rPr lang="en-US" sz="1800" b="1" dirty="0"/>
              <a:t>Joseph Gentile </a:t>
            </a:r>
          </a:p>
          <a:p>
            <a:pPr>
              <a:spcBef>
                <a:spcPts val="300"/>
              </a:spcBef>
            </a:pPr>
            <a:r>
              <a:rPr lang="en-US" sz="1800" dirty="0"/>
              <a:t>Faculty Mentor: </a:t>
            </a:r>
            <a:r>
              <a:rPr lang="en-US" sz="1800" b="1" dirty="0"/>
              <a:t>Dr. Wahyu Lestari, </a:t>
            </a:r>
          </a:p>
          <a:p>
            <a:pPr>
              <a:spcBef>
                <a:spcPts val="300"/>
              </a:spcBef>
            </a:pPr>
            <a:r>
              <a:rPr lang="en-US" sz="1600" dirty="0"/>
              <a:t>Department of Aerospace Engineering</a:t>
            </a:r>
          </a:p>
          <a:p>
            <a:pPr>
              <a:spcBef>
                <a:spcPts val="300"/>
              </a:spcBef>
            </a:pPr>
            <a:r>
              <a:rPr lang="en-US" sz="1600" dirty="0"/>
              <a:t>Embry-Riddle Aeronautical University, Prescott, AZ, USA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59" y="6236595"/>
            <a:ext cx="2009775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B591F9-139D-40A1-A53B-561ABFF66850}"/>
              </a:ext>
            </a:extLst>
          </p:cNvPr>
          <p:cNvSpPr txBox="1"/>
          <p:nvPr/>
        </p:nvSpPr>
        <p:spPr>
          <a:xfrm>
            <a:off x="5011069" y="206377"/>
            <a:ext cx="3938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001446"/>
                </a:solidFill>
              </a:rPr>
              <a:t>AZ Space Grant Consortium 2019 </a:t>
            </a:r>
          </a:p>
          <a:p>
            <a:pPr algn="r"/>
            <a:r>
              <a:rPr lang="fr-FR" sz="1400" dirty="0">
                <a:solidFill>
                  <a:srgbClr val="001446"/>
                </a:solidFill>
                <a:latin typeface="Arial" pitchFamily="34" charset="0"/>
                <a:cs typeface="Arial" pitchFamily="34" charset="0"/>
              </a:rPr>
              <a:t>Tempe, AZ -  April 12 - 13,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 Results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4C8CB4-B295-4470-9243-007FB7AE9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64" y="5791713"/>
            <a:ext cx="626828" cy="112596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514736"/>
              </p:ext>
            </p:extLst>
          </p:nvPr>
        </p:nvGraphicFramePr>
        <p:xfrm>
          <a:off x="5386647" y="1138840"/>
          <a:ext cx="3582782" cy="4478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286">
                  <a:extLst>
                    <a:ext uri="{9D8B030D-6E8A-4147-A177-3AD203B41FA5}">
                      <a16:colId xmlns:a16="http://schemas.microsoft.com/office/drawing/2014/main" val="4004418131"/>
                    </a:ext>
                  </a:extLst>
                </a:gridCol>
                <a:gridCol w="1364496">
                  <a:extLst>
                    <a:ext uri="{9D8B030D-6E8A-4147-A177-3AD203B41FA5}">
                      <a16:colId xmlns:a16="http://schemas.microsoft.com/office/drawing/2014/main" val="2246967618"/>
                    </a:ext>
                  </a:extLst>
                </a:gridCol>
              </a:tblGrid>
              <a:tr h="5639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Failure Strength (</a:t>
                      </a:r>
                      <a:r>
                        <a:rPr lang="en-US" sz="160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lb</a:t>
                      </a:r>
                      <a:r>
                        <a:rPr lang="en-US" sz="1600" baseline="-2500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sz="1600" baseline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900730"/>
                  </a:ext>
                </a:extLst>
              </a:tr>
              <a:tr h="3316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Pristine Sample</a:t>
                      </a:r>
                      <a:r>
                        <a:rPr lang="en-US" sz="1400" baseline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13,102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230404"/>
                  </a:ext>
                </a:extLst>
              </a:tr>
              <a:tr h="3316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Pristine Sample</a:t>
                      </a:r>
                      <a:r>
                        <a:rPr lang="en-US" sz="1400" baseline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13,697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750814"/>
                  </a:ext>
                </a:extLst>
              </a:tr>
              <a:tr h="3316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Pristine Sample</a:t>
                      </a:r>
                      <a:r>
                        <a:rPr lang="en-US" sz="1400" baseline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13,653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360834"/>
                  </a:ext>
                </a:extLst>
              </a:tr>
              <a:tr h="3316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Cracked Sample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7,477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768234"/>
                  </a:ext>
                </a:extLst>
              </a:tr>
              <a:tr h="3316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Cracked Sample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7,809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8447054"/>
                  </a:ext>
                </a:extLst>
              </a:tr>
              <a:tr h="3316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Cracked Sample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8,124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379497"/>
                  </a:ext>
                </a:extLst>
              </a:tr>
              <a:tr h="2968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Hole</a:t>
                      </a:r>
                      <a:r>
                        <a:rPr lang="en-US" sz="1400" baseline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Sample 1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7,821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604543"/>
                  </a:ext>
                </a:extLst>
              </a:tr>
              <a:tr h="296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Hole</a:t>
                      </a:r>
                      <a:r>
                        <a:rPr lang="en-US" sz="1400" baseline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Sample 2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7,712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938016"/>
                  </a:ext>
                </a:extLst>
              </a:tr>
              <a:tr h="296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Hole</a:t>
                      </a:r>
                      <a:r>
                        <a:rPr lang="en-US" sz="1400" baseline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Sample 3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8,014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918250"/>
                  </a:ext>
                </a:extLst>
              </a:tr>
              <a:tr h="3316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Repaired Sample</a:t>
                      </a:r>
                      <a:r>
                        <a:rPr lang="en-US" sz="1400" baseline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12,564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082003"/>
                  </a:ext>
                </a:extLst>
              </a:tr>
              <a:tr h="3316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Repaired Sample</a:t>
                      </a:r>
                      <a:r>
                        <a:rPr lang="en-US" sz="1400" baseline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13,570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446653"/>
                  </a:ext>
                </a:extLst>
              </a:tr>
              <a:tr h="3316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Repaired Sample</a:t>
                      </a:r>
                      <a:r>
                        <a:rPr lang="en-US" sz="1400" baseline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14,336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78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279" b="1968"/>
          <a:stretch/>
        </p:blipFill>
        <p:spPr>
          <a:xfrm>
            <a:off x="66502" y="1746277"/>
            <a:ext cx="5237018" cy="326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37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6967"/>
            <a:ext cx="8229600" cy="5674188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/>
              <a:t>The repaired samples can withstand applied load equivalent to that of the samples with no damage.</a:t>
            </a:r>
          </a:p>
          <a:p>
            <a:pPr>
              <a:spcBef>
                <a:spcPts val="300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Samples with an equal sized crack and hole exhibit a similar stress distribution trend and have a comparable failure load. </a:t>
            </a:r>
          </a:p>
          <a:p>
            <a:pPr>
              <a:spcBef>
                <a:spcPts val="300"/>
              </a:spcBef>
            </a:pPr>
            <a:r>
              <a:rPr lang="en-US" dirty="0"/>
              <a:t>Future works:</a:t>
            </a:r>
          </a:p>
          <a:p>
            <a:pPr lvl="1"/>
            <a:r>
              <a:rPr lang="en-US" dirty="0"/>
              <a:t>Study different repair methods on composites</a:t>
            </a:r>
          </a:p>
          <a:p>
            <a:pPr lvl="1"/>
            <a:r>
              <a:rPr lang="en-US" dirty="0"/>
              <a:t>Compare with the simulation or analytical results</a:t>
            </a:r>
          </a:p>
          <a:p>
            <a:pPr>
              <a:spcBef>
                <a:spcPts val="300"/>
              </a:spcBef>
            </a:pPr>
            <a:endParaRPr lang="en-US" dirty="0"/>
          </a:p>
          <a:p>
            <a:pPr lvl="2">
              <a:spcBef>
                <a:spcPts val="300"/>
              </a:spcBef>
            </a:pP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B2B3FB-1160-4D66-A688-BE5253F098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0782" y="4707323"/>
            <a:ext cx="3017120" cy="1628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3F32F7-3CDE-4EA3-B089-9D091B9F7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464" y="5791713"/>
            <a:ext cx="626828" cy="11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99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06029"/>
            <a:ext cx="8229600" cy="5674188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dirty="0">
              <a:cs typeface="Garamond"/>
            </a:endParaRPr>
          </a:p>
          <a:p>
            <a:pPr>
              <a:spcAft>
                <a:spcPts val="600"/>
              </a:spcAft>
            </a:pPr>
            <a:r>
              <a:rPr lang="en-US" dirty="0">
                <a:cs typeface="Garamond"/>
              </a:rPr>
              <a:t>NASA Space Grant Arizona Undergraduate Research Internship</a:t>
            </a:r>
          </a:p>
          <a:p>
            <a:pPr>
              <a:spcAft>
                <a:spcPts val="600"/>
              </a:spcAft>
            </a:pPr>
            <a:r>
              <a:rPr lang="en-US" dirty="0">
                <a:cs typeface="Garamond"/>
              </a:rPr>
              <a:t>Dr. Wahyu Lestari</a:t>
            </a:r>
          </a:p>
          <a:p>
            <a:pPr>
              <a:spcAft>
                <a:spcPts val="600"/>
              </a:spcAft>
            </a:pPr>
            <a:r>
              <a:rPr lang="en-US" dirty="0">
                <a:cs typeface="Garamond"/>
              </a:rPr>
              <a:t>Greg </a:t>
            </a:r>
            <a:r>
              <a:rPr lang="en-US" dirty="0" err="1">
                <a:cs typeface="Garamond"/>
              </a:rPr>
              <a:t>Mellema</a:t>
            </a:r>
            <a:endParaRPr lang="en-US" dirty="0">
              <a:cs typeface="Garamond"/>
            </a:endParaRPr>
          </a:p>
          <a:p>
            <a:pPr>
              <a:spcAft>
                <a:spcPts val="600"/>
              </a:spcAft>
            </a:pPr>
            <a:r>
              <a:rPr lang="en-US" dirty="0">
                <a:cs typeface="Garamond"/>
              </a:rPr>
              <a:t>Greg Kress</a:t>
            </a:r>
          </a:p>
        </p:txBody>
      </p:sp>
      <p:pic>
        <p:nvPicPr>
          <p:cNvPr id="5" name="Picture 12" descr="https://static.wixstatic.com/media/7b2dbd_7f7bb2a4a84344c0bc8ba904be237a61.png/v1/fill/w_525,h_161,al_c,usm_0.66_1.00_0.01/7b2dbd_7f7bb2a4a84344c0bc8ba904be237a61.png">
            <a:extLst>
              <a:ext uri="{FF2B5EF4-FFF2-40B4-BE49-F238E27FC236}">
                <a16:creationId xmlns:a16="http://schemas.microsoft.com/office/drawing/2014/main" id="{66DD901A-5918-40DF-9296-EEDCCD38D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8947" y="4467361"/>
            <a:ext cx="3520095" cy="107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CCF077-EA95-4A63-987A-65A59F0C2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35" y="3630390"/>
            <a:ext cx="1398159" cy="2511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3306CD-0224-4EDC-A426-E553EE4467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95" y="3958944"/>
            <a:ext cx="1868134" cy="15879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</p:spTree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105978" y="2654044"/>
            <a:ext cx="2855844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accent1"/>
                </a:solidFill>
              </a:rPr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4FA380-C221-4E2A-9CEE-E9AD631B0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64" y="5791713"/>
            <a:ext cx="626828" cy="11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88072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&amp; Strain Results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2BDD4C-7904-4114-BE92-CC1626FE8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54" y="954972"/>
            <a:ext cx="8519491" cy="47191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4C8CB4-B295-4470-9243-007FB7AE9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464" y="5791713"/>
            <a:ext cx="626828" cy="11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70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880"/>
            <a:ext cx="8229600" cy="685800"/>
          </a:xfrm>
        </p:spPr>
        <p:txBody>
          <a:bodyPr/>
          <a:lstStyle/>
          <a:p>
            <a:r>
              <a:rPr lang="en-US" dirty="0"/>
              <a:t>Note on DIC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D0F329-1C60-405B-B0B8-A7CA68745DD5}"/>
              </a:ext>
            </a:extLst>
          </p:cNvPr>
          <p:cNvSpPr txBox="1"/>
          <p:nvPr/>
        </p:nvSpPr>
        <p:spPr>
          <a:xfrm>
            <a:off x="132974" y="3802049"/>
            <a:ext cx="1887444" cy="400110"/>
          </a:xfrm>
          <a:prstGeom prst="rect">
            <a:avLst/>
          </a:prstGeom>
          <a:noFill/>
        </p:spPr>
        <p:txBody>
          <a:bodyPr wrap="square" lIns="9144" rIns="9144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Final DIC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C0C05C-8D70-4F1B-A9D0-DCB4D17ACF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974" y="1004312"/>
            <a:ext cx="4151481" cy="2797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E1BEC3-634F-47CD-A2A9-9DBBAA0341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983250"/>
            <a:ext cx="4439026" cy="29915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C68070C-9B78-4C60-A538-2718A6464AB9}"/>
              </a:ext>
            </a:extLst>
          </p:cNvPr>
          <p:cNvSpPr txBox="1"/>
          <p:nvPr/>
        </p:nvSpPr>
        <p:spPr>
          <a:xfrm>
            <a:off x="7123582" y="2563971"/>
            <a:ext cx="1887444" cy="400110"/>
          </a:xfrm>
          <a:prstGeom prst="rect">
            <a:avLst/>
          </a:prstGeom>
          <a:noFill/>
        </p:spPr>
        <p:txBody>
          <a:bodyPr wrap="square" lIns="9144" rIns="9144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Beginning of Test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107B96-25BB-413A-834C-4F1407FE0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464" y="5791713"/>
            <a:ext cx="626828" cy="11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20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874" y="3770323"/>
            <a:ext cx="2631881" cy="2346402"/>
          </a:xfrm>
        </p:spPr>
      </p:pic>
      <p:sp>
        <p:nvSpPr>
          <p:cNvPr id="8" name="TextBox 7"/>
          <p:cNvSpPr txBox="1"/>
          <p:nvPr/>
        </p:nvSpPr>
        <p:spPr>
          <a:xfrm>
            <a:off x="506780" y="856663"/>
            <a:ext cx="1112420" cy="400110"/>
          </a:xfrm>
          <a:prstGeom prst="rect">
            <a:avLst/>
          </a:prstGeom>
          <a:noFill/>
        </p:spPr>
        <p:txBody>
          <a:bodyPr wrap="none" lIns="9144" rIns="9144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Aerospace</a:t>
            </a:r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C5B6AB-0781-4E4F-9ECF-1ECA04328B7A}"/>
              </a:ext>
            </a:extLst>
          </p:cNvPr>
          <p:cNvGrpSpPr/>
          <p:nvPr/>
        </p:nvGrpSpPr>
        <p:grpSpPr>
          <a:xfrm>
            <a:off x="391200" y="1256773"/>
            <a:ext cx="4958257" cy="2347058"/>
            <a:chOff x="243529" y="3872391"/>
            <a:chExt cx="4958257" cy="234705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6B95441-0310-4420-9286-ADBF11296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109" y="3872391"/>
              <a:ext cx="4842677" cy="21317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AB8CBB-2A6E-467F-8892-C33F56BA4A04}"/>
                </a:ext>
              </a:extLst>
            </p:cNvPr>
            <p:cNvSpPr txBox="1"/>
            <p:nvPr/>
          </p:nvSpPr>
          <p:spPr>
            <a:xfrm>
              <a:off x="243529" y="5973228"/>
              <a:ext cx="48426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Calibri" pitchFamily="34" charset="0"/>
                </a:rPr>
                <a:t>Composites in the Aerospace Industry. Digital Image. </a:t>
              </a:r>
              <a:r>
                <a:rPr lang="en-US" sz="1000" i="1" dirty="0">
                  <a:latin typeface="Calibri" pitchFamily="34" charset="0"/>
                </a:rPr>
                <a:t>Quora</a:t>
              </a:r>
              <a:r>
                <a:rPr lang="en-US" sz="1000" dirty="0">
                  <a:latin typeface="Calibri" pitchFamily="34" charset="0"/>
                </a:rPr>
                <a:t>. 31 Jul 2016</a:t>
              </a:r>
              <a:endParaRPr lang="en-US" sz="1000" i="1" dirty="0">
                <a:latin typeface="Calibri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C35132C-52D2-4ED9-82CB-8A8FB7367469}"/>
              </a:ext>
            </a:extLst>
          </p:cNvPr>
          <p:cNvSpPr txBox="1"/>
          <p:nvPr/>
        </p:nvSpPr>
        <p:spPr>
          <a:xfrm>
            <a:off x="5814874" y="3417777"/>
            <a:ext cx="1247777" cy="400110"/>
          </a:xfrm>
          <a:prstGeom prst="rect">
            <a:avLst/>
          </a:prstGeom>
          <a:noFill/>
        </p:spPr>
        <p:txBody>
          <a:bodyPr wrap="none" lIns="9144" rIns="9144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Automotive</a:t>
            </a:r>
          </a:p>
        </p:txBody>
      </p:sp>
      <p:pic>
        <p:nvPicPr>
          <p:cNvPr id="5" name="Picture 4" descr="A person wearing a helmet&#10;&#10;Description generated with high confidence">
            <a:extLst>
              <a:ext uri="{FF2B5EF4-FFF2-40B4-BE49-F238E27FC236}">
                <a16:creationId xmlns:a16="http://schemas.microsoft.com/office/drawing/2014/main" id="{25640F58-3B3B-48D5-B9D0-498624804A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009" y="921952"/>
            <a:ext cx="2286000" cy="228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80BB7F-FEA5-45E2-9EFC-DB446EC330B7}"/>
              </a:ext>
            </a:extLst>
          </p:cNvPr>
          <p:cNvSpPr txBox="1"/>
          <p:nvPr/>
        </p:nvSpPr>
        <p:spPr>
          <a:xfrm>
            <a:off x="5797866" y="521842"/>
            <a:ext cx="1402885" cy="400110"/>
          </a:xfrm>
          <a:prstGeom prst="rect">
            <a:avLst/>
          </a:prstGeom>
          <a:noFill/>
        </p:spPr>
        <p:txBody>
          <a:bodyPr wrap="none" lIns="9144" rIns="9144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Everyday Use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6FC391-6ABB-49CA-B568-3F2A65A76B6F}"/>
              </a:ext>
            </a:extLst>
          </p:cNvPr>
          <p:cNvSpPr txBox="1"/>
          <p:nvPr/>
        </p:nvSpPr>
        <p:spPr>
          <a:xfrm>
            <a:off x="5667612" y="3171556"/>
            <a:ext cx="3066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</a:rPr>
              <a:t>Carbon Fiber Helmet. Digital Image. </a:t>
            </a:r>
            <a:r>
              <a:rPr lang="en-US" sz="1000" i="1" dirty="0" err="1">
                <a:latin typeface="Calibri" pitchFamily="34" charset="0"/>
              </a:rPr>
              <a:t>Pitaka</a:t>
            </a:r>
            <a:r>
              <a:rPr lang="en-US" sz="1000" dirty="0">
                <a:latin typeface="Calibri" pitchFamily="34" charset="0"/>
              </a:rPr>
              <a:t>. 9 Mar 2017</a:t>
            </a:r>
            <a:endParaRPr lang="en-US" sz="1000" i="1" dirty="0">
              <a:latin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49C202-AD73-48E4-AEC7-14F82E8BA8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7858" y="3947385"/>
            <a:ext cx="3034259" cy="2286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1F269CA-29A6-48A7-8BEA-7343664EC32F}"/>
              </a:ext>
            </a:extLst>
          </p:cNvPr>
          <p:cNvSpPr txBox="1"/>
          <p:nvPr/>
        </p:nvSpPr>
        <p:spPr>
          <a:xfrm>
            <a:off x="1437858" y="3603831"/>
            <a:ext cx="448071" cy="400110"/>
          </a:xfrm>
          <a:prstGeom prst="rect">
            <a:avLst/>
          </a:prstGeom>
          <a:noFill/>
        </p:spPr>
        <p:txBody>
          <a:bodyPr wrap="none" lIns="9144" rIns="9144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Civil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83137B-9814-4FCF-A83D-81E3CDCB4019}"/>
              </a:ext>
            </a:extLst>
          </p:cNvPr>
          <p:cNvSpPr txBox="1"/>
          <p:nvPr/>
        </p:nvSpPr>
        <p:spPr>
          <a:xfrm>
            <a:off x="1322278" y="6187219"/>
            <a:ext cx="391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itchFamily="34" charset="0"/>
              </a:rPr>
              <a:t>Carbon fiber arches for bridges. Digital Image. </a:t>
            </a:r>
            <a:r>
              <a:rPr lang="en-US" sz="1000" i="1" dirty="0">
                <a:latin typeface="Calibri" pitchFamily="34" charset="0"/>
              </a:rPr>
              <a:t>Carbon Fiber Gear</a:t>
            </a:r>
            <a:r>
              <a:rPr lang="en-US" sz="1000" dirty="0">
                <a:latin typeface="Calibri" pitchFamily="34" charset="0"/>
              </a:rPr>
              <a:t>. 2013</a:t>
            </a:r>
            <a:endParaRPr lang="en-US" sz="1000" i="1" dirty="0">
              <a:latin typeface="Calibr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AB8CBB-2A6E-467F-8892-C33F56BA4A04}"/>
              </a:ext>
            </a:extLst>
          </p:cNvPr>
          <p:cNvSpPr txBox="1"/>
          <p:nvPr/>
        </p:nvSpPr>
        <p:spPr>
          <a:xfrm>
            <a:off x="5667612" y="6064108"/>
            <a:ext cx="3039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Calibri" pitchFamily="34" charset="0"/>
              </a:rPr>
              <a:t>Complex Composite-Parts with CATIA. Digital </a:t>
            </a:r>
            <a:r>
              <a:rPr lang="en-US" sz="900" dirty="0">
                <a:latin typeface="Calibri" pitchFamily="34" charset="0"/>
              </a:rPr>
              <a:t>Image. </a:t>
            </a:r>
            <a:r>
              <a:rPr lang="en-US" sz="900" i="1" dirty="0">
                <a:latin typeface="Calibri" pitchFamily="34" charset="0"/>
              </a:rPr>
              <a:t>Technical University of Munich</a:t>
            </a:r>
            <a:r>
              <a:rPr lang="en-US" sz="900" dirty="0">
                <a:latin typeface="Calibri" pitchFamily="34" charset="0"/>
              </a:rPr>
              <a:t>.</a:t>
            </a:r>
            <a:endParaRPr lang="en-US" sz="900" i="1" dirty="0">
              <a:latin typeface="Calibri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4FA380-C221-4E2A-9CEE-E9AD631B01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464" y="5791713"/>
            <a:ext cx="626828" cy="11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80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CFRP Composite Failure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C2D2D7D-292E-41D7-AAF5-B06A3DE6BFCE}"/>
              </a:ext>
            </a:extLst>
          </p:cNvPr>
          <p:cNvSpPr txBox="1">
            <a:spLocks/>
          </p:cNvSpPr>
          <p:nvPr/>
        </p:nvSpPr>
        <p:spPr>
          <a:xfrm>
            <a:off x="487699" y="1066287"/>
            <a:ext cx="4520397" cy="2034083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b="1" kern="1200">
                <a:solidFill>
                  <a:srgbClr val="00549F"/>
                </a:solidFill>
                <a:latin typeface="Candara" pitchFamily="34" charset="0"/>
                <a:ea typeface="+mj-ea"/>
                <a:cs typeface="+mj-cs"/>
              </a:defRPr>
            </a:lvl1pPr>
          </a:lstStyle>
          <a:p>
            <a:pPr defTabSz="914400"/>
            <a:r>
              <a:rPr lang="en-US" dirty="0"/>
              <a:t>C</a:t>
            </a:r>
            <a:r>
              <a:rPr lang="en-US" b="0" dirty="0"/>
              <a:t>arbon</a:t>
            </a:r>
            <a:endParaRPr lang="en-US" dirty="0"/>
          </a:p>
          <a:p>
            <a:pPr defTabSz="914400"/>
            <a:r>
              <a:rPr lang="en-US" dirty="0"/>
              <a:t>F</a:t>
            </a:r>
            <a:r>
              <a:rPr lang="en-US" b="0" dirty="0"/>
              <a:t>iber</a:t>
            </a:r>
            <a:endParaRPr lang="en-US" dirty="0"/>
          </a:p>
          <a:p>
            <a:pPr defTabSz="914400"/>
            <a:r>
              <a:rPr lang="en-US" dirty="0"/>
              <a:t>R</a:t>
            </a:r>
            <a:r>
              <a:rPr lang="en-US" b="0" dirty="0"/>
              <a:t>einforced</a:t>
            </a:r>
            <a:endParaRPr lang="en-US" dirty="0"/>
          </a:p>
          <a:p>
            <a:pPr defTabSz="914400"/>
            <a:r>
              <a:rPr lang="en-US" dirty="0"/>
              <a:t>P</a:t>
            </a:r>
            <a:r>
              <a:rPr lang="en-US" b="0" dirty="0"/>
              <a:t>olymer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A10CD5-0F9B-41AA-AE10-61E00CB39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64" y="5791713"/>
            <a:ext cx="626828" cy="112596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004925" y="1043679"/>
            <a:ext cx="4850108" cy="1997253"/>
            <a:chOff x="4004925" y="1043679"/>
            <a:chExt cx="4850108" cy="19972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5760" y="1043679"/>
              <a:ext cx="2342806" cy="175710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2227" y="1043679"/>
              <a:ext cx="2342806" cy="175710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6A1646-0FFA-498A-831D-274E42231DF7}"/>
                </a:ext>
              </a:extLst>
            </p:cNvPr>
            <p:cNvSpPr txBox="1"/>
            <p:nvPr/>
          </p:nvSpPr>
          <p:spPr>
            <a:xfrm>
              <a:off x="4004925" y="2794711"/>
              <a:ext cx="48501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Calibri" pitchFamily="34" charset="0"/>
                </a:rPr>
                <a:t>Carbon Fiber Repair. Digital Image. </a:t>
              </a:r>
              <a:r>
                <a:rPr lang="en-US" sz="1000" i="1" dirty="0">
                  <a:latin typeface="Calibri" pitchFamily="34" charset="0"/>
                </a:rPr>
                <a:t>Carbon Fiber 500, </a:t>
              </a:r>
              <a:r>
                <a:rPr lang="en-US" sz="1000" dirty="0">
                  <a:latin typeface="Calibri" pitchFamily="34" charset="0"/>
                </a:rPr>
                <a:t>2019</a:t>
              </a:r>
              <a:endParaRPr lang="en-US" sz="1000" i="1" dirty="0">
                <a:latin typeface="Calibri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5340" y="4058871"/>
            <a:ext cx="6949283" cy="2115986"/>
            <a:chOff x="705340" y="4058871"/>
            <a:chExt cx="6949283" cy="211598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340" y="4063334"/>
              <a:ext cx="3299585" cy="186976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3901" y="4058871"/>
              <a:ext cx="3550722" cy="186976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6A1646-0FFA-498A-831D-274E42231DF7}"/>
                </a:ext>
              </a:extLst>
            </p:cNvPr>
            <p:cNvSpPr txBox="1"/>
            <p:nvPr/>
          </p:nvSpPr>
          <p:spPr>
            <a:xfrm>
              <a:off x="705340" y="5928636"/>
              <a:ext cx="48501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Calibri" pitchFamily="34" charset="0"/>
                </a:rPr>
                <a:t>Structural Carbon Repair. Digital Image. </a:t>
              </a:r>
              <a:r>
                <a:rPr lang="en-US" sz="1000" i="1" dirty="0">
                  <a:latin typeface="Calibri" pitchFamily="34" charset="0"/>
                </a:rPr>
                <a:t>The Carbon Doctor, </a:t>
              </a:r>
              <a:r>
                <a:rPr lang="en-US" sz="1000" dirty="0">
                  <a:latin typeface="Calibri" pitchFamily="34" charset="0"/>
                </a:rPr>
                <a:t>2019</a:t>
              </a:r>
              <a:endParaRPr lang="en-US" sz="1000" i="1" dirty="0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571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400"/>
              </a:spcBef>
            </a:pPr>
            <a:r>
              <a:rPr lang="en-US" dirty="0"/>
              <a:t>To demonstrate the reliability of repaired CFRP composites using a digital image correlation (DIC) technique.</a:t>
            </a:r>
          </a:p>
          <a:p>
            <a:pPr marL="0" indent="0">
              <a:spcBef>
                <a:spcPts val="400"/>
              </a:spcBef>
              <a:buNone/>
            </a:pPr>
            <a:endParaRPr lang="en-US" sz="500" dirty="0"/>
          </a:p>
          <a:p>
            <a:pPr>
              <a:spcBef>
                <a:spcPts val="400"/>
              </a:spcBef>
            </a:pPr>
            <a:r>
              <a:rPr lang="en-US" dirty="0"/>
              <a:t>To perform experimental tests to identify stress distribution in repaired CFRP composites 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Test pre-damaged samples and pristine samples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9E6E2D-1A9E-4525-AD25-BE1A89009587}"/>
              </a:ext>
            </a:extLst>
          </p:cNvPr>
          <p:cNvGrpSpPr/>
          <p:nvPr/>
        </p:nvGrpSpPr>
        <p:grpSpPr>
          <a:xfrm>
            <a:off x="882569" y="3233058"/>
            <a:ext cx="5802540" cy="3232843"/>
            <a:chOff x="607751" y="2162096"/>
            <a:chExt cx="6624888" cy="38203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8CE78A-2197-4AC4-A409-D8A53E7D5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706"/>
            <a:stretch/>
          </p:blipFill>
          <p:spPr>
            <a:xfrm>
              <a:off x="1862255" y="2162096"/>
              <a:ext cx="5370384" cy="37243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E09EB9E-2F87-415A-95AD-732F107F5F5D}"/>
                </a:ext>
              </a:extLst>
            </p:cNvPr>
            <p:cNvSpPr txBox="1"/>
            <p:nvPr/>
          </p:nvSpPr>
          <p:spPr>
            <a:xfrm>
              <a:off x="607751" y="5437658"/>
              <a:ext cx="1424807" cy="544812"/>
            </a:xfrm>
            <a:prstGeom prst="rect">
              <a:avLst/>
            </a:prstGeom>
            <a:noFill/>
          </p:spPr>
          <p:txBody>
            <a:bodyPr wrap="square" lIns="9144" rIns="9144" rtlCol="0">
              <a:spAutoFit/>
            </a:bodyPr>
            <a:lstStyle/>
            <a:p>
              <a:r>
                <a:rPr lang="en-US" sz="2000" dirty="0">
                  <a:latin typeface="Calibri"/>
                  <a:cs typeface="Calibri"/>
                </a:rPr>
                <a:t>Test setup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ABC8172-C4CA-4C23-A03A-34169EF47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464" y="5791713"/>
            <a:ext cx="626828" cy="11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21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Image Correlation (DIC)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3426"/>
            <a:ext cx="8229600" cy="4882353"/>
          </a:xfrm>
        </p:spPr>
        <p:txBody>
          <a:bodyPr/>
          <a:lstStyle/>
          <a:p>
            <a:r>
              <a:rPr lang="en-US" dirty="0" err="1"/>
              <a:t>Ncorr</a:t>
            </a:r>
            <a:r>
              <a:rPr lang="en-US" dirty="0"/>
              <a:t> open source 2D digital image correlation MATLAB based code </a:t>
            </a:r>
          </a:p>
          <a:p>
            <a:pPr marL="274320" lvl="1" indent="0">
              <a:buNone/>
            </a:pPr>
            <a:r>
              <a:rPr lang="en-US" dirty="0">
                <a:solidFill>
                  <a:srgbClr val="E25B00"/>
                </a:solidFill>
                <a:sym typeface="Wingdings"/>
              </a:rPr>
              <a:t>Digital images   2D strain fields</a:t>
            </a:r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1D3C2D-305F-493D-96EC-7D7DD4572E4E}"/>
              </a:ext>
            </a:extLst>
          </p:cNvPr>
          <p:cNvGrpSpPr/>
          <p:nvPr/>
        </p:nvGrpSpPr>
        <p:grpSpPr>
          <a:xfrm>
            <a:off x="1621410" y="2230303"/>
            <a:ext cx="5901180" cy="3694271"/>
            <a:chOff x="1974601" y="3243740"/>
            <a:chExt cx="5698739" cy="3462635"/>
          </a:xfrm>
        </p:grpSpPr>
        <p:pic>
          <p:nvPicPr>
            <p:cNvPr id="4" name="Picture 3" descr="A machine on the counter&#10;&#10;Description generated with high confidence">
              <a:extLst>
                <a:ext uri="{FF2B5EF4-FFF2-40B4-BE49-F238E27FC236}">
                  <a16:creationId xmlns:a16="http://schemas.microsoft.com/office/drawing/2014/main" id="{DD9AA6CA-F4AC-4B4A-A4BA-3CB06FDF1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285644" y="3932698"/>
              <a:ext cx="3462634" cy="208471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329D14-34AC-43CC-9E9D-2EBC7FCAA1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501" r="23999"/>
            <a:stretch/>
          </p:blipFill>
          <p:spPr>
            <a:xfrm>
              <a:off x="5084680" y="3243740"/>
              <a:ext cx="2588660" cy="3462635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70DDADC-0CC4-412B-AD6D-10D7359446E1}"/>
              </a:ext>
            </a:extLst>
          </p:cNvPr>
          <p:cNvSpPr txBox="1"/>
          <p:nvPr/>
        </p:nvSpPr>
        <p:spPr>
          <a:xfrm>
            <a:off x="1621410" y="5924573"/>
            <a:ext cx="1647570" cy="400110"/>
          </a:xfrm>
          <a:prstGeom prst="rect">
            <a:avLst/>
          </a:prstGeom>
          <a:noFill/>
        </p:spPr>
        <p:txBody>
          <a:bodyPr wrap="square" lIns="9144" rIns="9144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Camera setup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CB8B47-F271-4A57-B03B-CFBE68933BA9}"/>
              </a:ext>
            </a:extLst>
          </p:cNvPr>
          <p:cNvSpPr txBox="1"/>
          <p:nvPr/>
        </p:nvSpPr>
        <p:spPr>
          <a:xfrm>
            <a:off x="4852282" y="5936300"/>
            <a:ext cx="1994288" cy="369332"/>
          </a:xfrm>
          <a:prstGeom prst="rect">
            <a:avLst/>
          </a:prstGeom>
          <a:noFill/>
        </p:spPr>
        <p:txBody>
          <a:bodyPr wrap="square" lIns="9144" rIns="9144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Sample photograph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CBC760-C609-489A-A71B-E142711C5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464" y="5804965"/>
            <a:ext cx="626828" cy="11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11797"/>
      </p:ext>
    </p:ext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41702" y="918679"/>
            <a:ext cx="8229600" cy="5674188"/>
          </a:xfrm>
        </p:spPr>
        <p:txBody>
          <a:bodyPr vert="horz" anchor="t">
            <a:noAutofit/>
          </a:bodyPr>
          <a:lstStyle/>
          <a:p>
            <a:r>
              <a:rPr lang="en-US" dirty="0"/>
              <a:t>Specimen Dimensions: 11 in x 1.75 in (L x W)</a:t>
            </a:r>
          </a:p>
          <a:p>
            <a:pPr lvl="1"/>
            <a:r>
              <a:rPr lang="en-US" dirty="0"/>
              <a:t>Fiber: Carbon AS-4C plain weave,</a:t>
            </a:r>
            <a:r>
              <a:rPr lang="en-US" sz="2400" dirty="0">
                <a:latin typeface="Candara" panose="020E0502030303020204" pitchFamily="34" charset="0"/>
              </a:rPr>
              <a:t>  </a:t>
            </a:r>
            <a:r>
              <a:rPr lang="en-US" dirty="0"/>
              <a:t>[0/45/0/45/0]</a:t>
            </a:r>
            <a:r>
              <a:rPr lang="en-US" baseline="-25000" dirty="0"/>
              <a:t>S</a:t>
            </a:r>
            <a:r>
              <a:rPr lang="en-US" dirty="0"/>
              <a:t>  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Matrix: Epoxy/hardener (</a:t>
            </a:r>
            <a:r>
              <a:rPr lang="en-US" dirty="0" err="1"/>
              <a:t>TenCate</a:t>
            </a:r>
            <a:r>
              <a:rPr lang="en-US" dirty="0"/>
              <a:t> BT250 E-6 resin)</a:t>
            </a:r>
          </a:p>
          <a:p>
            <a:pPr lvl="1"/>
            <a:r>
              <a:rPr lang="en-US" dirty="0"/>
              <a:t>Curing Cycle: 2 h @ 260°F</a:t>
            </a:r>
          </a:p>
          <a:p>
            <a:r>
              <a:rPr lang="en-US" dirty="0"/>
              <a:t>Speckle pattern</a:t>
            </a:r>
          </a:p>
          <a:p>
            <a:pPr lvl="1"/>
            <a:r>
              <a:rPr lang="en-US" dirty="0"/>
              <a:t>Paint the area of interest with a black background in several layers</a:t>
            </a:r>
          </a:p>
          <a:p>
            <a:pPr lvl="1"/>
            <a:r>
              <a:rPr lang="en-US" dirty="0"/>
              <a:t>Spray white paint over the area to create a speckle pattern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AD0E1-4E8D-425D-A488-96489B5735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59" t="8165" r="37927" b="11637"/>
          <a:stretch/>
        </p:blipFill>
        <p:spPr>
          <a:xfrm rot="16200000">
            <a:off x="3530447" y="3128047"/>
            <a:ext cx="2083106" cy="42291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0F736D-EF7C-4B43-B621-0874303AD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464" y="5791713"/>
            <a:ext cx="626828" cy="11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7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0338F-85D7-433C-8152-C5BB25AD1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Repair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2BE42-5058-4E46-B204-823D875F43F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199" y="918679"/>
            <a:ext cx="8594035" cy="5269850"/>
          </a:xfrm>
        </p:spPr>
        <p:txBody>
          <a:bodyPr/>
          <a:lstStyle/>
          <a:p>
            <a:r>
              <a:rPr lang="en-US" dirty="0"/>
              <a:t>Stages of repair:  (a) Damage is identified</a:t>
            </a:r>
          </a:p>
          <a:p>
            <a:pPr marL="0" indent="0">
              <a:buNone/>
            </a:pPr>
            <a:r>
              <a:rPr lang="en-US" dirty="0"/>
              <a:t>		         (b) Hole is made to remove damaged composite</a:t>
            </a:r>
          </a:p>
          <a:p>
            <a:pPr marL="0" indent="0">
              <a:buNone/>
            </a:pPr>
            <a:r>
              <a:rPr lang="en-US" dirty="0"/>
              <a:t>		         (c) Fill the hole with epoxy resin</a:t>
            </a:r>
          </a:p>
          <a:p>
            <a:pPr marL="0" indent="0">
              <a:buNone/>
            </a:pPr>
            <a:r>
              <a:rPr lang="en-US" dirty="0"/>
              <a:t>		         (d) Layer patches on top of the damaged area </a:t>
            </a:r>
          </a:p>
          <a:p>
            <a:pPr marL="0" indent="0">
              <a:buNone/>
            </a:pPr>
            <a:r>
              <a:rPr lang="en-US" dirty="0"/>
              <a:t>		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59E0AE-2ECF-4629-819A-E4ECA7BC32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180" y="3269697"/>
            <a:ext cx="1334500" cy="2281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1574C4-876A-4A16-AF0A-50410A1EEF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342287" y="3719108"/>
            <a:ext cx="2281631" cy="13828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BA0DA-CA5F-4827-AA95-AEB37465DB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4525" y="3269696"/>
            <a:ext cx="1394885" cy="22816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17E581-D2EF-4F91-BB83-5E39EBF07B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428" y="3571151"/>
            <a:ext cx="3897392" cy="16758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40E44A-82D7-48A6-84B5-F357EEA528B3}"/>
              </a:ext>
            </a:extLst>
          </p:cNvPr>
          <p:cNvSpPr txBox="1"/>
          <p:nvPr/>
        </p:nvSpPr>
        <p:spPr>
          <a:xfrm>
            <a:off x="240399" y="2828961"/>
            <a:ext cx="433600" cy="400110"/>
          </a:xfrm>
          <a:prstGeom prst="rect">
            <a:avLst/>
          </a:prstGeom>
          <a:noFill/>
        </p:spPr>
        <p:txBody>
          <a:bodyPr wrap="square" lIns="9144" rIns="9144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(a)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683398-2574-41EA-BDBD-1D11A1E8DFA5}"/>
              </a:ext>
            </a:extLst>
          </p:cNvPr>
          <p:cNvSpPr txBox="1"/>
          <p:nvPr/>
        </p:nvSpPr>
        <p:spPr>
          <a:xfrm>
            <a:off x="5034470" y="2869586"/>
            <a:ext cx="433600" cy="400110"/>
          </a:xfrm>
          <a:prstGeom prst="rect">
            <a:avLst/>
          </a:prstGeom>
          <a:noFill/>
        </p:spPr>
        <p:txBody>
          <a:bodyPr wrap="square" lIns="9144" rIns="9144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(d)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E4CA16-67F5-4A13-A942-F239A9350862}"/>
              </a:ext>
            </a:extLst>
          </p:cNvPr>
          <p:cNvSpPr txBox="1"/>
          <p:nvPr/>
        </p:nvSpPr>
        <p:spPr>
          <a:xfrm>
            <a:off x="3394525" y="2828960"/>
            <a:ext cx="433600" cy="400110"/>
          </a:xfrm>
          <a:prstGeom prst="rect">
            <a:avLst/>
          </a:prstGeom>
          <a:noFill/>
        </p:spPr>
        <p:txBody>
          <a:bodyPr wrap="square" lIns="9144" rIns="9144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(c)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D19E26-0B41-4991-9CFE-3F45A68B3498}"/>
              </a:ext>
            </a:extLst>
          </p:cNvPr>
          <p:cNvSpPr txBox="1"/>
          <p:nvPr/>
        </p:nvSpPr>
        <p:spPr>
          <a:xfrm>
            <a:off x="1753062" y="2828960"/>
            <a:ext cx="433600" cy="400110"/>
          </a:xfrm>
          <a:prstGeom prst="rect">
            <a:avLst/>
          </a:prstGeom>
          <a:noFill/>
        </p:spPr>
        <p:txBody>
          <a:bodyPr wrap="square" lIns="9144" rIns="9144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(b)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68C3A2C-093D-4011-A02A-8B53CA942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464" y="5791713"/>
            <a:ext cx="626828" cy="11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15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 Results (1/2)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657A139-779D-4649-8CC8-3E35CBB4A5C3}"/>
              </a:ext>
            </a:extLst>
          </p:cNvPr>
          <p:cNvGrpSpPr/>
          <p:nvPr/>
        </p:nvGrpSpPr>
        <p:grpSpPr>
          <a:xfrm>
            <a:off x="333724" y="1508582"/>
            <a:ext cx="3599095" cy="4139249"/>
            <a:chOff x="303328" y="1336304"/>
            <a:chExt cx="3599095" cy="413924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847F601-3F04-4D32-881A-50D18661AC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0170" y="1336304"/>
              <a:ext cx="1493597" cy="344031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EA5A36-5B40-4F49-8A8E-694E7B61B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410" r="34772" b="4553"/>
            <a:stretch/>
          </p:blipFill>
          <p:spPr>
            <a:xfrm>
              <a:off x="2266259" y="1373737"/>
              <a:ext cx="1577360" cy="338140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60796F-A731-49F3-BCB9-7737E0AD84FB}"/>
                </a:ext>
              </a:extLst>
            </p:cNvPr>
            <p:cNvSpPr txBox="1"/>
            <p:nvPr/>
          </p:nvSpPr>
          <p:spPr>
            <a:xfrm>
              <a:off x="1194683" y="4739187"/>
              <a:ext cx="1816383" cy="400110"/>
            </a:xfrm>
            <a:prstGeom prst="rect">
              <a:avLst/>
            </a:prstGeom>
            <a:noFill/>
          </p:spPr>
          <p:txBody>
            <a:bodyPr wrap="square" lIns="9144" rIns="9144" rtlCol="0">
              <a:spAutoFit/>
            </a:bodyPr>
            <a:lstStyle/>
            <a:p>
              <a:r>
                <a:rPr lang="en-US" sz="2000" dirty="0">
                  <a:latin typeface="Calibri"/>
                  <a:cs typeface="Calibri"/>
                </a:rPr>
                <a:t>Cracked Sample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109485B-8CB8-4CD9-8343-93AF7CD663EC}"/>
                </a:ext>
              </a:extLst>
            </p:cNvPr>
            <p:cNvSpPr txBox="1"/>
            <p:nvPr/>
          </p:nvSpPr>
          <p:spPr>
            <a:xfrm>
              <a:off x="303328" y="5075443"/>
              <a:ext cx="3599095" cy="400110"/>
            </a:xfrm>
            <a:prstGeom prst="rect">
              <a:avLst/>
            </a:prstGeom>
            <a:noFill/>
          </p:spPr>
          <p:txBody>
            <a:bodyPr wrap="square" lIns="9144" rIns="9144" rtlCol="0">
              <a:spAutoFit/>
            </a:bodyPr>
            <a:lstStyle/>
            <a:p>
              <a:r>
                <a:rPr lang="en-US" sz="2000" dirty="0">
                  <a:latin typeface="Calibri"/>
                  <a:cs typeface="Calibri"/>
                </a:rPr>
                <a:t>Failure at 7,496 lb</a:t>
              </a:r>
              <a:r>
                <a:rPr lang="en-US" sz="2000" baseline="-25000" dirty="0">
                  <a:latin typeface="Calibri"/>
                  <a:cs typeface="Calibri"/>
                </a:rPr>
                <a:t>f  </a:t>
              </a:r>
              <a:r>
                <a:rPr lang="en-US" sz="2000" dirty="0">
                  <a:latin typeface="Calibri"/>
                  <a:cs typeface="Calibri"/>
                </a:rPr>
                <a:t>(applied load)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62E1CD-06AE-4B9C-8E7E-8BE6026A6910}"/>
              </a:ext>
            </a:extLst>
          </p:cNvPr>
          <p:cNvGrpSpPr/>
          <p:nvPr/>
        </p:nvGrpSpPr>
        <p:grpSpPr>
          <a:xfrm>
            <a:off x="4341203" y="1508582"/>
            <a:ext cx="4432627" cy="4139249"/>
            <a:chOff x="4341203" y="1336304"/>
            <a:chExt cx="4432627" cy="41392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B7ADFDD-B8EA-421A-8DD6-5CA6EE1C0E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341203" y="1336304"/>
              <a:ext cx="1964051" cy="340288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3AE3AEF-9F16-4799-A30C-B8F7DE782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198" r="27919" b="3940"/>
            <a:stretch/>
          </p:blipFill>
          <p:spPr>
            <a:xfrm flipH="1">
              <a:off x="6713638" y="1377015"/>
              <a:ext cx="2060192" cy="338140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2085592-D696-44FB-A54F-1F33359B371F}"/>
                </a:ext>
              </a:extLst>
            </p:cNvPr>
            <p:cNvSpPr txBox="1"/>
            <p:nvPr/>
          </p:nvSpPr>
          <p:spPr>
            <a:xfrm>
              <a:off x="5547268" y="4739187"/>
              <a:ext cx="2060192" cy="400110"/>
            </a:xfrm>
            <a:prstGeom prst="rect">
              <a:avLst/>
            </a:prstGeom>
            <a:noFill/>
          </p:spPr>
          <p:txBody>
            <a:bodyPr wrap="square" lIns="9144" rIns="9144" rtlCol="0">
              <a:spAutoFit/>
            </a:bodyPr>
            <a:lstStyle/>
            <a:p>
              <a:r>
                <a:rPr lang="en-US" sz="2000" dirty="0">
                  <a:latin typeface="Calibri"/>
                  <a:cs typeface="Calibri"/>
                </a:rPr>
                <a:t>Sample with Hole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B278B6-FDC3-416D-A43B-29BF3340F34B}"/>
                </a:ext>
              </a:extLst>
            </p:cNvPr>
            <p:cNvSpPr txBox="1"/>
            <p:nvPr/>
          </p:nvSpPr>
          <p:spPr>
            <a:xfrm>
              <a:off x="4777816" y="5075443"/>
              <a:ext cx="3599095" cy="400110"/>
            </a:xfrm>
            <a:prstGeom prst="rect">
              <a:avLst/>
            </a:prstGeom>
            <a:noFill/>
          </p:spPr>
          <p:txBody>
            <a:bodyPr wrap="square" lIns="9144" rIns="9144" rtlCol="0">
              <a:spAutoFit/>
            </a:bodyPr>
            <a:lstStyle/>
            <a:p>
              <a:r>
                <a:rPr lang="en-US" sz="2000" dirty="0">
                  <a:latin typeface="Calibri"/>
                  <a:cs typeface="Calibri"/>
                </a:rPr>
                <a:t>Failure at 7,825 lb</a:t>
              </a:r>
              <a:r>
                <a:rPr lang="en-US" sz="2000" baseline="-25000" dirty="0">
                  <a:latin typeface="Calibri"/>
                  <a:cs typeface="Calibri"/>
                </a:rPr>
                <a:t>f  </a:t>
              </a:r>
              <a:r>
                <a:rPr lang="en-US" sz="2000" dirty="0">
                  <a:latin typeface="Calibri"/>
                  <a:cs typeface="Calibri"/>
                </a:rPr>
                <a:t>(applied load)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B7B0E4F9-99BA-464F-A49C-404C10090E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464" y="5791713"/>
            <a:ext cx="626828" cy="11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7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 Results (2/2)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CAA577-3046-4276-A812-56C8A63691EF}"/>
              </a:ext>
            </a:extLst>
          </p:cNvPr>
          <p:cNvGrpSpPr/>
          <p:nvPr/>
        </p:nvGrpSpPr>
        <p:grpSpPr>
          <a:xfrm>
            <a:off x="323964" y="1032293"/>
            <a:ext cx="3599095" cy="4837820"/>
            <a:chOff x="323964" y="1032293"/>
            <a:chExt cx="3599095" cy="48378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6CFA72A-846C-49C7-8951-43C8A92B4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493" y="1032293"/>
              <a:ext cx="1475346" cy="418381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3F259C4-7A34-4C32-B8FE-172AA856E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878" r="42823"/>
            <a:stretch/>
          </p:blipFill>
          <p:spPr>
            <a:xfrm>
              <a:off x="2299388" y="1032293"/>
              <a:ext cx="1502894" cy="418381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7E1514-5A2A-460B-946E-8A035B30E96B}"/>
                </a:ext>
              </a:extLst>
            </p:cNvPr>
            <p:cNvSpPr txBox="1"/>
            <p:nvPr/>
          </p:nvSpPr>
          <p:spPr>
            <a:xfrm>
              <a:off x="1391196" y="5200150"/>
              <a:ext cx="1816383" cy="400110"/>
            </a:xfrm>
            <a:prstGeom prst="rect">
              <a:avLst/>
            </a:prstGeom>
            <a:noFill/>
          </p:spPr>
          <p:txBody>
            <a:bodyPr wrap="square" lIns="9144" rIns="9144" rtlCol="0">
              <a:spAutoFit/>
            </a:bodyPr>
            <a:lstStyle/>
            <a:p>
              <a:r>
                <a:rPr lang="en-US" sz="2000" dirty="0">
                  <a:latin typeface="Calibri"/>
                  <a:cs typeface="Calibri"/>
                </a:rPr>
                <a:t>Pristine Sample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40D787-442B-47E4-9CCB-B701E54C5355}"/>
                </a:ext>
              </a:extLst>
            </p:cNvPr>
            <p:cNvSpPr txBox="1"/>
            <p:nvPr/>
          </p:nvSpPr>
          <p:spPr>
            <a:xfrm>
              <a:off x="323964" y="5470003"/>
              <a:ext cx="3599095" cy="400110"/>
            </a:xfrm>
            <a:prstGeom prst="rect">
              <a:avLst/>
            </a:prstGeom>
            <a:noFill/>
          </p:spPr>
          <p:txBody>
            <a:bodyPr wrap="square" lIns="9144" rIns="9144" rtlCol="0">
              <a:spAutoFit/>
            </a:bodyPr>
            <a:lstStyle/>
            <a:p>
              <a:r>
                <a:rPr lang="en-US" sz="2000" dirty="0">
                  <a:latin typeface="Calibri"/>
                  <a:cs typeface="Calibri"/>
                </a:rPr>
                <a:t>Failure at 13,654 lb</a:t>
              </a:r>
              <a:r>
                <a:rPr lang="en-US" sz="2000" baseline="-25000" dirty="0">
                  <a:latin typeface="Calibri"/>
                  <a:cs typeface="Calibri"/>
                </a:rPr>
                <a:t>f  </a:t>
              </a:r>
              <a:r>
                <a:rPr lang="en-US" sz="2000" dirty="0">
                  <a:latin typeface="Calibri"/>
                  <a:cs typeface="Calibri"/>
                </a:rPr>
                <a:t>(applied load)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D4F25A7-ED22-4312-806C-3E9DE9882F1B}"/>
              </a:ext>
            </a:extLst>
          </p:cNvPr>
          <p:cNvGrpSpPr/>
          <p:nvPr/>
        </p:nvGrpSpPr>
        <p:grpSpPr>
          <a:xfrm>
            <a:off x="4638539" y="1032293"/>
            <a:ext cx="3949968" cy="4837820"/>
            <a:chOff x="4638539" y="1032293"/>
            <a:chExt cx="3949968" cy="483782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67AD3A6-9E80-4DD7-813D-532564299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2673" y="1032293"/>
              <a:ext cx="1479386" cy="416785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D90D00B-5A37-410B-8C10-9A145B5AF6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39" r="38646"/>
            <a:stretch/>
          </p:blipFill>
          <p:spPr>
            <a:xfrm flipH="1">
              <a:off x="6584116" y="1032293"/>
              <a:ext cx="2004391" cy="416785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F006D25-41F0-480B-B485-A47A201930B9}"/>
                </a:ext>
              </a:extLst>
            </p:cNvPr>
            <p:cNvSpPr txBox="1"/>
            <p:nvPr/>
          </p:nvSpPr>
          <p:spPr>
            <a:xfrm>
              <a:off x="5529896" y="5200150"/>
              <a:ext cx="1816383" cy="400110"/>
            </a:xfrm>
            <a:prstGeom prst="rect">
              <a:avLst/>
            </a:prstGeom>
            <a:noFill/>
          </p:spPr>
          <p:txBody>
            <a:bodyPr wrap="square" lIns="9144" rIns="9144" rtlCol="0">
              <a:spAutoFit/>
            </a:bodyPr>
            <a:lstStyle/>
            <a:p>
              <a:r>
                <a:rPr lang="en-US" sz="2000" dirty="0">
                  <a:latin typeface="Calibri"/>
                  <a:cs typeface="Calibri"/>
                </a:rPr>
                <a:t>Repaired Sample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C20D35-317A-4DAE-ABA1-ED171473E708}"/>
                </a:ext>
              </a:extLst>
            </p:cNvPr>
            <p:cNvSpPr txBox="1"/>
            <p:nvPr/>
          </p:nvSpPr>
          <p:spPr>
            <a:xfrm>
              <a:off x="4638539" y="5470003"/>
              <a:ext cx="3599095" cy="400110"/>
            </a:xfrm>
            <a:prstGeom prst="rect">
              <a:avLst/>
            </a:prstGeom>
            <a:noFill/>
          </p:spPr>
          <p:txBody>
            <a:bodyPr wrap="square" lIns="9144" rIns="9144" rtlCol="0">
              <a:spAutoFit/>
            </a:bodyPr>
            <a:lstStyle/>
            <a:p>
              <a:r>
                <a:rPr lang="en-US" sz="2000" dirty="0">
                  <a:latin typeface="Calibri"/>
                  <a:cs typeface="Calibri"/>
                </a:rPr>
                <a:t>Failure at 13,667 lb</a:t>
              </a:r>
              <a:r>
                <a:rPr lang="en-US" sz="2000" baseline="-25000" dirty="0">
                  <a:latin typeface="Calibri"/>
                  <a:cs typeface="Calibri"/>
                </a:rPr>
                <a:t>f  </a:t>
              </a:r>
              <a:r>
                <a:rPr lang="en-US" sz="2000" dirty="0">
                  <a:latin typeface="Calibri"/>
                  <a:cs typeface="Calibri"/>
                </a:rPr>
                <a:t>(applied load)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C80492C-6996-45B3-815D-8C8633B3EA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464" y="5791713"/>
            <a:ext cx="626828" cy="11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852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Custom 1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00549F"/>
      </a:accent1>
      <a:accent2>
        <a:srgbClr val="FECC67"/>
      </a:accent2>
      <a:accent3>
        <a:srgbClr val="FFE3A6"/>
      </a:accent3>
      <a:accent4>
        <a:srgbClr val="9BCFFF"/>
      </a:accent4>
      <a:accent5>
        <a:srgbClr val="C61D23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blipFill rotWithShape="1">
          <a:blip xmlns:r="http://schemas.openxmlformats.org/officeDocument/2006/relationships" r:embed="rId2"/>
          <a:stretch>
            <a:fillRect l="-901" r="-2027" b="-20408"/>
          </a:stretch>
        </a:blipFill>
      </a:spPr>
      <a:bodyPr/>
      <a:lstStyle>
        <a:defPPr>
          <a:defRPr>
            <a:noFill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10917</TotalTime>
  <Words>1037</Words>
  <Application>Microsoft Office PowerPoint</Application>
  <PresentationFormat>On-screen Show (4:3)</PresentationFormat>
  <Paragraphs>171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ＭＳ Ｐゴシック</vt:lpstr>
      <vt:lpstr>Arial</vt:lpstr>
      <vt:lpstr>Bookman Old Style</vt:lpstr>
      <vt:lpstr>Calibri</vt:lpstr>
      <vt:lpstr>Candara</vt:lpstr>
      <vt:lpstr>Garamond</vt:lpstr>
      <vt:lpstr>Gill Sans MT</vt:lpstr>
      <vt:lpstr>Wingdings</vt:lpstr>
      <vt:lpstr>Wingdings 3</vt:lpstr>
      <vt:lpstr>Origin</vt:lpstr>
      <vt:lpstr>Office Theme</vt:lpstr>
      <vt:lpstr>Office Theme</vt:lpstr>
      <vt:lpstr>Office Theme</vt:lpstr>
      <vt:lpstr>Office Theme</vt:lpstr>
      <vt:lpstr>Damage Monitoring in Repaired CFRP Composites Using Digital Image Correlation</vt:lpstr>
      <vt:lpstr>Motivation</vt:lpstr>
      <vt:lpstr>CFRP Composite Failure </vt:lpstr>
      <vt:lpstr>Objective</vt:lpstr>
      <vt:lpstr>Digital Image Correlation (DIC)</vt:lpstr>
      <vt:lpstr>Sample Preparation</vt:lpstr>
      <vt:lpstr>Repair Method</vt:lpstr>
      <vt:lpstr>DIC Results (1/2) </vt:lpstr>
      <vt:lpstr>DIC Results (2/2) </vt:lpstr>
      <vt:lpstr>Strength Results </vt:lpstr>
      <vt:lpstr>Summary</vt:lpstr>
      <vt:lpstr>Acknowledgement</vt:lpstr>
      <vt:lpstr>Thank You!</vt:lpstr>
      <vt:lpstr>Stress &amp; Strain Results </vt:lpstr>
      <vt:lpstr>Note on DIC</vt:lpstr>
    </vt:vector>
  </TitlesOfParts>
  <Company>ERAU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</dc:title>
  <dc:creator>Wahyu Lestari</dc:creator>
  <cp:lastModifiedBy>Bradshaw, Rachael D.</cp:lastModifiedBy>
  <cp:revision>786</cp:revision>
  <dcterms:created xsi:type="dcterms:W3CDTF">2014-11-18T15:21:57Z</dcterms:created>
  <dcterms:modified xsi:type="dcterms:W3CDTF">2019-04-02T03:20:51Z</dcterms:modified>
</cp:coreProperties>
</file>